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u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17" name="Subtitlu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o-RO" smtClean="0"/>
              <a:t>Faceți clic pentru editarea stilului de subtitlu al coordonatorului</a:t>
            </a:r>
            <a:endParaRPr kumimoji="0" lang="en-US"/>
          </a:p>
        </p:txBody>
      </p:sp>
      <p:sp>
        <p:nvSpPr>
          <p:cNvPr id="30" name="Substituent dată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2A7B5-4A8D-480A-A2DC-A15640F046A1}" type="datetimeFigureOut">
              <a:rPr lang="en-US" smtClean="0"/>
              <a:t>3/24/2013</a:t>
            </a:fld>
            <a:endParaRPr lang="en-US"/>
          </a:p>
        </p:txBody>
      </p:sp>
      <p:sp>
        <p:nvSpPr>
          <p:cNvPr id="19" name="Substituent subsol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ubstituent număr diapozitiv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6F30-6201-4C87-8FA2-BFDE04E134E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2A7B5-4A8D-480A-A2DC-A15640F046A1}" type="datetimeFigureOut">
              <a:rPr lang="en-US" smtClean="0"/>
              <a:t>3/24/2013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6F30-6201-4C87-8FA2-BFDE04E134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2A7B5-4A8D-480A-A2DC-A15640F046A1}" type="datetimeFigureOut">
              <a:rPr lang="en-US" smtClean="0"/>
              <a:t>3/24/2013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6F30-6201-4C87-8FA2-BFDE04E134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2A7B5-4A8D-480A-A2DC-A15640F046A1}" type="datetimeFigureOut">
              <a:rPr lang="en-US" smtClean="0"/>
              <a:t>3/24/2013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6F30-6201-4C87-8FA2-BFDE04E134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2A7B5-4A8D-480A-A2DC-A15640F046A1}" type="datetimeFigureOut">
              <a:rPr lang="en-US" smtClean="0"/>
              <a:t>3/24/2013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6F30-6201-4C87-8FA2-BFDE04E134E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2A7B5-4A8D-480A-A2DC-A15640F046A1}" type="datetimeFigureOut">
              <a:rPr lang="en-US" smtClean="0"/>
              <a:t>3/24/2013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6F30-6201-4C87-8FA2-BFDE04E134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conținut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2A7B5-4A8D-480A-A2DC-A15640F046A1}" type="datetimeFigureOut">
              <a:rPr lang="en-US" smtClean="0"/>
              <a:t>3/24/2013</a:t>
            </a:fld>
            <a:endParaRPr lang="en-US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6F30-6201-4C87-8FA2-BFDE04E134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2A7B5-4A8D-480A-A2DC-A15640F046A1}" type="datetimeFigureOut">
              <a:rPr lang="en-US" smtClean="0"/>
              <a:t>3/24/2013</a:t>
            </a:fld>
            <a:endParaRPr lang="en-US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6F30-6201-4C87-8FA2-BFDE04E134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2A7B5-4A8D-480A-A2DC-A15640F046A1}" type="datetimeFigureOut">
              <a:rPr lang="en-US" smtClean="0"/>
              <a:t>3/24/2013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6F30-6201-4C87-8FA2-BFDE04E134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2A7B5-4A8D-480A-A2DC-A15640F046A1}" type="datetimeFigureOut">
              <a:rPr lang="en-US" smtClean="0"/>
              <a:t>3/24/2013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6F30-6201-4C87-8FA2-BFDE04E134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reptunghi cu un colţ tăiat şi rotunjit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unghi drept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2A7B5-4A8D-480A-A2DC-A15640F046A1}" type="datetimeFigureOut">
              <a:rPr lang="en-US" smtClean="0"/>
              <a:t>3/24/2013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6AA6F30-6201-4C87-8FA2-BFDE04E134E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o-RO" smtClean="0"/>
              <a:t>Faceți clic pe pictogramă pentru a adăuga o imagine</a:t>
            </a:r>
            <a:endParaRPr kumimoji="0" lang="en-US" dirty="0"/>
          </a:p>
        </p:txBody>
      </p:sp>
      <p:sp>
        <p:nvSpPr>
          <p:cNvPr id="10" name="Formă liberă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ă liberă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ă liberă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ă liberă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Substituent titlu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0" name="Substituent text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  <a:p>
            <a:pPr lvl="1" eaLnBrk="1" latinLnBrk="0" hangingPunct="1"/>
            <a:r>
              <a:rPr kumimoji="0" lang="ro-RO" smtClean="0"/>
              <a:t>Al doilea nivel</a:t>
            </a:r>
          </a:p>
          <a:p>
            <a:pPr lvl="2" eaLnBrk="1" latinLnBrk="0" hangingPunct="1"/>
            <a:r>
              <a:rPr kumimoji="0" lang="ro-RO" smtClean="0"/>
              <a:t>Al treilea nivel</a:t>
            </a:r>
          </a:p>
          <a:p>
            <a:pPr lvl="3" eaLnBrk="1" latinLnBrk="0" hangingPunct="1"/>
            <a:r>
              <a:rPr kumimoji="0" lang="ro-RO" smtClean="0"/>
              <a:t>Al patrulea nivel</a:t>
            </a:r>
          </a:p>
          <a:p>
            <a:pPr lvl="4" eaLnBrk="1" latinLnBrk="0" hangingPunct="1"/>
            <a:r>
              <a:rPr kumimoji="0" lang="ro-RO" smtClean="0"/>
              <a:t>Al cincilea nivel</a:t>
            </a:r>
            <a:endParaRPr kumimoji="0" lang="en-US"/>
          </a:p>
        </p:txBody>
      </p:sp>
      <p:sp>
        <p:nvSpPr>
          <p:cNvPr id="10" name="Substituent dată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3F2A7B5-4A8D-480A-A2DC-A15640F046A1}" type="datetimeFigureOut">
              <a:rPr lang="en-US" smtClean="0"/>
              <a:t>3/24/2013</a:t>
            </a:fld>
            <a:endParaRPr lang="en-US"/>
          </a:p>
        </p:txBody>
      </p:sp>
      <p:sp>
        <p:nvSpPr>
          <p:cNvPr id="22" name="Substituent subsol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ubstituent număr diapozitiv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6AA6F30-6201-4C87-8FA2-BFDE04E134E7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upar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ă liberă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ă liberă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o-RO" b="1" dirty="0" err="1"/>
              <a:t>Subinterogari</a:t>
            </a:r>
            <a:endParaRPr lang="en-US" dirty="0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</a:t>
            </a:r>
            <a:r>
              <a:rPr lang="en-US" dirty="0" err="1" smtClean="0"/>
              <a:t>concluzie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30470" t="34033" r="22658" b="49692"/>
          <a:stretch>
            <a:fillRect/>
          </a:stretch>
        </p:blipFill>
        <p:spPr bwMode="auto">
          <a:xfrm>
            <a:off x="0" y="2285992"/>
            <a:ext cx="9001188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o-RO" dirty="0" smtClean="0"/>
              <a:t>O  interogare aflată în interiorul unei alte comenzi SQL se numeşte </a:t>
            </a:r>
            <a:r>
              <a:rPr lang="ro-RO" b="1" i="1" dirty="0" err="1" smtClean="0"/>
              <a:t>subinterogare</a:t>
            </a:r>
            <a:r>
              <a:rPr lang="ro-RO" dirty="0" smtClean="0"/>
              <a:t>.</a:t>
            </a:r>
            <a:endParaRPr lang="en-US" dirty="0" smtClean="0"/>
          </a:p>
          <a:p>
            <a:r>
              <a:rPr lang="ro-RO" dirty="0" err="1" smtClean="0"/>
              <a:t>Subinterogările</a:t>
            </a:r>
            <a:r>
              <a:rPr lang="ro-RO" dirty="0" smtClean="0"/>
              <a:t> </a:t>
            </a:r>
            <a:r>
              <a:rPr lang="ro-RO" b="1" i="1" dirty="0" smtClean="0"/>
              <a:t>sunt întotdeauna rulate înaintea comenzii în care sunt incluse</a:t>
            </a:r>
            <a:r>
              <a:rPr lang="ro-RO" dirty="0" smtClean="0"/>
              <a:t>, doar pe baza rezultatelor returnate de </a:t>
            </a:r>
            <a:r>
              <a:rPr lang="ro-RO" dirty="0" err="1" smtClean="0"/>
              <a:t>subinterogări</a:t>
            </a:r>
            <a:r>
              <a:rPr lang="ro-RO" dirty="0" smtClean="0"/>
              <a:t> putându-se obţine rezultatele interogării exterioare </a:t>
            </a:r>
            <a:r>
              <a:rPr lang="ro-RO" dirty="0" err="1" smtClean="0"/>
              <a:t>subinterogării</a:t>
            </a:r>
            <a:r>
              <a:rPr lang="ro-RO" dirty="0" smtClean="0"/>
              <a:t>.</a:t>
            </a:r>
            <a:endParaRPr lang="en-US" dirty="0" smtClean="0"/>
          </a:p>
          <a:p>
            <a:r>
              <a:rPr lang="ro-RO" dirty="0" err="1" smtClean="0"/>
              <a:t>Subinterogările</a:t>
            </a:r>
            <a:r>
              <a:rPr lang="ro-RO" dirty="0" smtClean="0"/>
              <a:t> sunt în general folosite atunci când dorim să afişăm informaţii dintr-o tabelă pe baza unor informaţii pe care le preluăm din aceeaşi tabelă sau din alte tabele</a:t>
            </a:r>
            <a:endParaRPr lang="en-US" dirty="0" smtClean="0"/>
          </a:p>
          <a:p>
            <a:r>
              <a:rPr lang="en-US" b="1" dirty="0" smtClean="0"/>
              <a:t>Ex:</a:t>
            </a:r>
          </a:p>
          <a:p>
            <a:r>
              <a:rPr lang="en-US" sz="3600" b="1" dirty="0" smtClean="0">
                <a:solidFill>
                  <a:srgbClr val="FF0000"/>
                </a:solidFill>
              </a:rPr>
              <a:t>Select </a:t>
            </a:r>
            <a:r>
              <a:rPr lang="en-US" sz="3600" b="1" dirty="0" err="1" smtClean="0">
                <a:solidFill>
                  <a:srgbClr val="FF0000"/>
                </a:solidFill>
              </a:rPr>
              <a:t>last_name</a:t>
            </a:r>
            <a:r>
              <a:rPr lang="en-US" sz="3600" b="1" dirty="0" smtClean="0">
                <a:solidFill>
                  <a:srgbClr val="FF0000"/>
                </a:solidFill>
              </a:rPr>
              <a:t>, </a:t>
            </a:r>
            <a:r>
              <a:rPr lang="en-US" sz="3600" b="1" dirty="0" err="1" smtClean="0">
                <a:solidFill>
                  <a:srgbClr val="FF0000"/>
                </a:solidFill>
              </a:rPr>
              <a:t>first_name</a:t>
            </a:r>
            <a:r>
              <a:rPr lang="en-US" sz="3600" b="1" dirty="0" smtClean="0">
                <a:solidFill>
                  <a:srgbClr val="FF0000"/>
                </a:solidFill>
              </a:rPr>
              <a:t> from employees where salary &lt; (select </a:t>
            </a:r>
            <a:r>
              <a:rPr lang="en-US" sz="3600" b="1" dirty="0" err="1" smtClean="0">
                <a:solidFill>
                  <a:srgbClr val="FF0000"/>
                </a:solidFill>
              </a:rPr>
              <a:t>avg</a:t>
            </a:r>
            <a:r>
              <a:rPr lang="en-US" sz="3600" b="1" dirty="0" smtClean="0">
                <a:solidFill>
                  <a:srgbClr val="FF0000"/>
                </a:solidFill>
              </a:rPr>
              <a:t>(salary) from employees where </a:t>
            </a:r>
            <a:r>
              <a:rPr lang="en-US" sz="3600" b="1" dirty="0" err="1" smtClean="0">
                <a:solidFill>
                  <a:srgbClr val="FF0000"/>
                </a:solidFill>
              </a:rPr>
              <a:t>job_id</a:t>
            </a:r>
            <a:r>
              <a:rPr lang="en-US" sz="3600" b="1" dirty="0" smtClean="0">
                <a:solidFill>
                  <a:srgbClr val="FF0000"/>
                </a:solidFill>
              </a:rPr>
              <a:t>=‘ST_CLERK’)</a:t>
            </a:r>
            <a:endParaRPr lang="en-US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Tipuri</a:t>
            </a:r>
            <a:r>
              <a:rPr lang="en-US" dirty="0" smtClean="0"/>
              <a:t> de </a:t>
            </a:r>
            <a:r>
              <a:rPr lang="en-US" dirty="0" err="1" smtClean="0"/>
              <a:t>subinterogari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vi-VN" dirty="0" smtClean="0"/>
              <a:t>Există două tipuri de subinterogări:</a:t>
            </a:r>
          </a:p>
          <a:p>
            <a:r>
              <a:rPr lang="vi-VN" dirty="0" smtClean="0"/>
              <a:t> subinterogări simple care returnează o singură linie; </a:t>
            </a:r>
          </a:p>
          <a:p>
            <a:r>
              <a:rPr lang="vi-VN" dirty="0" smtClean="0"/>
              <a:t> subinterogări multiple care returnează mai multe linii şi/sau </a:t>
            </a:r>
            <a:r>
              <a:rPr lang="vi-VN" dirty="0"/>
              <a:t>mai multe coloane.</a:t>
            </a:r>
            <a:endParaRPr lang="vi-VN" dirty="0" smtClean="0"/>
          </a:p>
          <a:p>
            <a:pPr>
              <a:buNone/>
            </a:pPr>
            <a:r>
              <a:rPr lang="vi-VN" dirty="0" smtClean="0">
                <a:solidFill>
                  <a:srgbClr val="FF0000"/>
                </a:solidFill>
              </a:rPr>
              <a:t>restricţii de utilizare a subinterogărilor:</a:t>
            </a:r>
          </a:p>
          <a:p>
            <a:pPr lvl="0"/>
            <a:r>
              <a:rPr lang="vi-V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subinterogare va fi întotdeauna inclusă în paranteză</a:t>
            </a:r>
          </a:p>
          <a:p>
            <a:pPr lvl="0"/>
            <a:r>
              <a:rPr lang="vi-V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subinterogarea nu poate conţine clauza </a:t>
            </a:r>
            <a:r>
              <a:rPr lang="vi-V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ORDER BY</a:t>
            </a:r>
            <a:r>
              <a:rPr lang="vi-V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vi-VN" b="1" dirty="0" smtClean="0"/>
              <a:t> Subinterogări simple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vi-VN" dirty="0" smtClean="0"/>
              <a:t>Subinterogările simple, vor returna întotdeauna o singură valoare. </a:t>
            </a:r>
          </a:p>
          <a:p>
            <a:r>
              <a:rPr lang="vi-VN" dirty="0" smtClean="0"/>
              <a:t>Ele pot să apară în clauza </a:t>
            </a:r>
            <a:r>
              <a:rPr lang="vi-VN" b="1" dirty="0"/>
              <a:t>WHERE</a:t>
            </a:r>
            <a:r>
              <a:rPr lang="vi-VN" dirty="0" smtClean="0"/>
              <a:t> sau în clauza </a:t>
            </a:r>
            <a:r>
              <a:rPr lang="vi-VN" b="1" dirty="0"/>
              <a:t>HAVING</a:t>
            </a:r>
            <a:r>
              <a:rPr lang="vi-VN" dirty="0" smtClean="0"/>
              <a:t> şi sunt folosite împreună cu operatorii </a:t>
            </a:r>
            <a:r>
              <a:rPr lang="vi-VN" b="1" dirty="0"/>
              <a:t>&lt;</a:t>
            </a:r>
            <a:r>
              <a:rPr lang="vi-VN" dirty="0" smtClean="0"/>
              <a:t>, </a:t>
            </a:r>
            <a:r>
              <a:rPr lang="vi-VN" b="1" dirty="0"/>
              <a:t>&gt;</a:t>
            </a:r>
            <a:r>
              <a:rPr lang="vi-VN" dirty="0" smtClean="0"/>
              <a:t>, </a:t>
            </a:r>
            <a:r>
              <a:rPr lang="vi-VN" b="1" dirty="0"/>
              <a:t>&lt;=</a:t>
            </a:r>
            <a:r>
              <a:rPr lang="vi-VN" dirty="0" smtClean="0"/>
              <a:t>, </a:t>
            </a:r>
            <a:r>
              <a:rPr lang="vi-VN" b="1" dirty="0"/>
              <a:t>&gt;=</a:t>
            </a:r>
            <a:r>
              <a:rPr lang="vi-VN" dirty="0" smtClean="0"/>
              <a:t>, </a:t>
            </a:r>
            <a:r>
              <a:rPr lang="vi-VN" b="1" dirty="0"/>
              <a:t>&lt;&gt;</a:t>
            </a:r>
            <a:r>
              <a:rPr lang="vi-VN" dirty="0" smtClean="0"/>
              <a:t>, </a:t>
            </a:r>
            <a:r>
              <a:rPr lang="vi-VN" b="1" dirty="0"/>
              <a:t>=</a:t>
            </a:r>
            <a:r>
              <a:rPr lang="vi-VN" dirty="0" smtClean="0"/>
              <a:t>.</a:t>
            </a:r>
          </a:p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Ex1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>
              <a:buNone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SELECT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last_name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employees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WHERE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hire_date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(SELECT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max(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hire_date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employees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Ex2</a:t>
            </a:r>
          </a:p>
          <a:p>
            <a:pPr>
              <a:buNone/>
            </a:pPr>
            <a:r>
              <a:rPr lang="en-US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SELECT </a:t>
            </a:r>
            <a:r>
              <a:rPr lang="en-US" sz="3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department_id,count</a:t>
            </a:r>
            <a:r>
              <a:rPr lang="en-US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(*) FROM employees</a:t>
            </a:r>
          </a:p>
          <a:p>
            <a:pPr>
              <a:buNone/>
            </a:pPr>
            <a:r>
              <a:rPr lang="en-US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GROUP BY </a:t>
            </a:r>
            <a:r>
              <a:rPr lang="en-US" sz="3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department_id</a:t>
            </a:r>
            <a:r>
              <a:rPr lang="en-US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buNone/>
            </a:pPr>
            <a:r>
              <a:rPr lang="en-US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HAVING count(*) = ( SELECT max(count(*))</a:t>
            </a:r>
          </a:p>
          <a:p>
            <a:pPr>
              <a:buNone/>
            </a:pPr>
            <a:r>
              <a:rPr lang="en-US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FROM employees</a:t>
            </a:r>
          </a:p>
          <a:p>
            <a:pPr>
              <a:buNone/>
            </a:pPr>
            <a:r>
              <a:rPr lang="en-US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GROUP BY </a:t>
            </a:r>
            <a:r>
              <a:rPr lang="en-US" sz="3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department_id</a:t>
            </a:r>
            <a:r>
              <a:rPr lang="en-US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)</a:t>
            </a:r>
            <a:endParaRPr lang="en-US" sz="34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EX3</a:t>
            </a:r>
          </a:p>
          <a:p>
            <a:pPr>
              <a:buNone/>
            </a:pPr>
            <a:r>
              <a:rPr lang="en-US" sz="4000" dirty="0" smtClean="0"/>
              <a:t>SELECT </a:t>
            </a:r>
            <a:r>
              <a:rPr lang="en-US" sz="4000" dirty="0" err="1" smtClean="0"/>
              <a:t>DEPARTMENT_nAme</a:t>
            </a:r>
            <a:r>
              <a:rPr lang="en-US" sz="4000" dirty="0" smtClean="0"/>
              <a:t> FROM DEPARTMENTS</a:t>
            </a:r>
          </a:p>
          <a:p>
            <a:pPr>
              <a:buNone/>
            </a:pPr>
            <a:r>
              <a:rPr lang="en-US" sz="4000" dirty="0" smtClean="0"/>
              <a:t>WHERE DEPARTMENT_ID = (SELECT DEPARTMENT_ID</a:t>
            </a:r>
          </a:p>
          <a:p>
            <a:pPr>
              <a:buNone/>
            </a:pPr>
            <a:r>
              <a:rPr lang="en-US" sz="4000" dirty="0" smtClean="0"/>
              <a:t>            FROM EMPLOYEES</a:t>
            </a:r>
          </a:p>
          <a:p>
            <a:pPr>
              <a:buNone/>
            </a:pPr>
            <a:r>
              <a:rPr lang="en-US" sz="4000" dirty="0" smtClean="0"/>
              <a:t>            GROUP BY DEPARTMENT_ID</a:t>
            </a:r>
          </a:p>
          <a:p>
            <a:pPr>
              <a:buNone/>
            </a:pPr>
            <a:r>
              <a:rPr lang="en-US" sz="4000" dirty="0" smtClean="0"/>
              <a:t>            HAVING count(*) = ( SELECT max(count(*))                             FROM EMPLOYEES</a:t>
            </a:r>
          </a:p>
          <a:p>
            <a:pPr>
              <a:buNone/>
            </a:pPr>
            <a:r>
              <a:rPr lang="en-US" sz="4000" dirty="0" smtClean="0"/>
              <a:t>                               GROUP BY DEPARTMENT_ID    ) )</a:t>
            </a:r>
          </a:p>
          <a:p>
            <a:endParaRPr lang="en-US" sz="4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vi-VN" b="1" dirty="0" smtClean="0"/>
              <a:t>Subinterogări multiple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o-RO" dirty="0" smtClean="0"/>
              <a:t>returnează mai multe linii. </a:t>
            </a:r>
            <a:endParaRPr lang="en-US" dirty="0" smtClean="0"/>
          </a:p>
          <a:p>
            <a:r>
              <a:rPr lang="ro-RO" dirty="0" smtClean="0"/>
              <a:t>Când o </a:t>
            </a:r>
            <a:r>
              <a:rPr lang="ro-RO" dirty="0" err="1" smtClean="0"/>
              <a:t>subinterogare</a:t>
            </a:r>
            <a:r>
              <a:rPr lang="ro-RO" dirty="0" smtClean="0"/>
              <a:t> returnează mai mult de o linie, </a:t>
            </a:r>
            <a:r>
              <a:rPr lang="ro-RO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 mai este posibil </a:t>
            </a:r>
            <a:r>
              <a:rPr lang="ro-RO" dirty="0" smtClean="0"/>
              <a:t>să folosim operatorii de comparaţie </a:t>
            </a:r>
            <a:r>
              <a:rPr lang="ro-RO" b="1" dirty="0"/>
              <a:t>&lt;</a:t>
            </a:r>
            <a:r>
              <a:rPr lang="ro-RO" dirty="0" smtClean="0"/>
              <a:t>, </a:t>
            </a:r>
            <a:r>
              <a:rPr lang="ro-RO" b="1" dirty="0"/>
              <a:t>&gt;</a:t>
            </a:r>
            <a:r>
              <a:rPr lang="ro-RO" dirty="0" smtClean="0"/>
              <a:t>, </a:t>
            </a:r>
            <a:r>
              <a:rPr lang="ro-RO" b="1" dirty="0"/>
              <a:t>&lt;=</a:t>
            </a:r>
            <a:r>
              <a:rPr lang="ro-RO" dirty="0" smtClean="0"/>
              <a:t>, </a:t>
            </a:r>
            <a:r>
              <a:rPr lang="ro-RO" b="1" dirty="0"/>
              <a:t>&gt;=</a:t>
            </a:r>
            <a:r>
              <a:rPr lang="ro-RO" dirty="0" smtClean="0"/>
              <a:t>, </a:t>
            </a:r>
            <a:r>
              <a:rPr lang="ro-RO" b="1" dirty="0"/>
              <a:t>&lt;&gt;</a:t>
            </a:r>
            <a:r>
              <a:rPr lang="ro-RO" dirty="0" smtClean="0"/>
              <a:t>, </a:t>
            </a:r>
            <a:r>
              <a:rPr lang="ro-RO" b="1" dirty="0"/>
              <a:t>=</a:t>
            </a:r>
            <a:r>
              <a:rPr lang="ro-RO" dirty="0" smtClean="0"/>
              <a:t>, deoarece o valoare simplă nu poate fi comparată direct cu un set de valori. </a:t>
            </a:r>
            <a:endParaRPr lang="en-US" dirty="0" smtClean="0"/>
          </a:p>
          <a:p>
            <a:r>
              <a:rPr lang="ro-RO" dirty="0" smtClean="0"/>
              <a:t>Va trebui să comparăm o valoare simplă cu fiecare valoare din setul de valori returnate de </a:t>
            </a:r>
            <a:r>
              <a:rPr lang="ro-RO" dirty="0" err="1" smtClean="0"/>
              <a:t>subinterogare</a:t>
            </a:r>
            <a:r>
              <a:rPr lang="ro-RO" dirty="0" smtClean="0"/>
              <a:t>. Pentru a realiza acest lucru vom folosi cuvintele cheie </a:t>
            </a:r>
            <a:r>
              <a:rPr lang="ro-RO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ANY</a:t>
            </a:r>
            <a:r>
              <a:rPr lang="ro-RO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şi </a:t>
            </a:r>
            <a:r>
              <a:rPr lang="ro-RO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</a:t>
            </a:r>
            <a:r>
              <a:rPr lang="ro-RO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o-RO" dirty="0" smtClean="0"/>
              <a:t>împreună cu operatorii de comparaţie, pentru a determina dacă o valoare este egală, mai mică sau mai mare decât orice valoare sau decât una din valorile din setul de date returnat de </a:t>
            </a:r>
            <a:r>
              <a:rPr lang="ro-RO" dirty="0" err="1" smtClean="0"/>
              <a:t>subinterogare</a:t>
            </a:r>
            <a:r>
              <a:rPr lang="ro-RO" dirty="0" smtClean="0"/>
              <a:t>.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 smtClean="0"/>
              <a:t>Subinterogări multiple cu operatorul IN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Ex1:</a:t>
            </a:r>
          </a:p>
          <a:p>
            <a:pPr>
              <a:buNone/>
            </a:pPr>
            <a:r>
              <a:rPr lang="en-US" b="1" dirty="0" smtClean="0"/>
              <a:t>SELECT * FROM employees</a:t>
            </a:r>
          </a:p>
          <a:p>
            <a:pPr>
              <a:buNone/>
            </a:pPr>
            <a:r>
              <a:rPr lang="en-US" b="1" dirty="0" smtClean="0"/>
              <a:t>WHERE </a:t>
            </a:r>
            <a:r>
              <a:rPr lang="en-US" b="1" dirty="0" err="1" smtClean="0"/>
              <a:t>department_id</a:t>
            </a:r>
            <a:r>
              <a:rPr lang="en-US" b="1" dirty="0" smtClean="0"/>
              <a:t> IN ( SELECT </a:t>
            </a:r>
            <a:r>
              <a:rPr lang="en-US" b="1" dirty="0" err="1" smtClean="0"/>
              <a:t>department_id</a:t>
            </a:r>
            <a:r>
              <a:rPr lang="en-US" b="1" dirty="0" smtClean="0"/>
              <a:t> FROM employees</a:t>
            </a:r>
          </a:p>
          <a:p>
            <a:pPr>
              <a:buNone/>
            </a:pPr>
            <a:r>
              <a:rPr lang="en-US" b="1" dirty="0" smtClean="0"/>
              <a:t>                  WHERE salary&gt;10000 )</a:t>
            </a:r>
          </a:p>
          <a:p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vi-VN" b="1" dirty="0" smtClean="0"/>
              <a:t>Subinterogări multiple cu ALL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Ex1:</a:t>
            </a:r>
          </a:p>
          <a:p>
            <a:pPr>
              <a:buNone/>
            </a:pPr>
            <a:r>
              <a:rPr lang="en-US" b="1" dirty="0" smtClean="0"/>
              <a:t>SELECT * FROM employees</a:t>
            </a:r>
          </a:p>
          <a:p>
            <a:pPr>
              <a:buNone/>
            </a:pPr>
            <a:r>
              <a:rPr lang="en-US" b="1" dirty="0" smtClean="0"/>
              <a:t>WHERE salary &gt; ALL ( SELECT salary FROM employees    WHERE </a:t>
            </a:r>
            <a:r>
              <a:rPr lang="en-US" b="1" dirty="0" err="1" smtClean="0"/>
              <a:t>manager_id</a:t>
            </a:r>
            <a:r>
              <a:rPr lang="en-US" b="1" dirty="0" smtClean="0"/>
              <a:t>&gt;120 )</a:t>
            </a:r>
          </a:p>
          <a:p>
            <a:r>
              <a:rPr lang="vi-VN" dirty="0" smtClean="0"/>
              <a:t>operatorul </a:t>
            </a:r>
            <a:r>
              <a:rPr lang="vi-VN" b="1" dirty="0" smtClean="0"/>
              <a:t>&gt;</a:t>
            </a:r>
            <a:r>
              <a:rPr lang="en-US" b="1" dirty="0" smtClean="0"/>
              <a:t> </a:t>
            </a:r>
            <a:r>
              <a:rPr lang="vi-VN" b="1" dirty="0" smtClean="0"/>
              <a:t>ALL</a:t>
            </a:r>
            <a:r>
              <a:rPr lang="vi-VN" dirty="0" smtClean="0"/>
              <a:t> se poate interpreta ca </a:t>
            </a:r>
            <a:r>
              <a:rPr lang="vi-VN" b="1" dirty="0" smtClean="0"/>
              <a:t>mai mare decât valoarea maximă </a:t>
            </a:r>
            <a:r>
              <a:rPr lang="vi-VN" dirty="0" smtClean="0"/>
              <a:t>din mulţimea de valori returnată de către subinterogare. </a:t>
            </a:r>
            <a:endParaRPr lang="en-US" dirty="0" smtClean="0"/>
          </a:p>
          <a:p>
            <a:r>
              <a:rPr lang="vi-VN" dirty="0" smtClean="0"/>
              <a:t>operatorul </a:t>
            </a:r>
            <a:r>
              <a:rPr lang="vi-VN" b="1" dirty="0" smtClean="0"/>
              <a:t>&lt;ALL</a:t>
            </a:r>
            <a:r>
              <a:rPr lang="vi-VN" dirty="0" smtClean="0"/>
              <a:t> se poate interpreta ca </a:t>
            </a:r>
            <a:r>
              <a:rPr lang="vi-VN" b="1" dirty="0" smtClean="0"/>
              <a:t>mai mic decât valoarea minimă </a:t>
            </a:r>
            <a:r>
              <a:rPr lang="vi-VN" dirty="0" smtClean="0"/>
              <a:t>din mulţimea valorilor returnate de către subinterogare</a:t>
            </a:r>
          </a:p>
          <a:p>
            <a:r>
              <a:rPr lang="vi-VN" dirty="0" smtClean="0"/>
              <a:t>Dacă una dintre valorile returnate de către interogarea interioară este nulă atunci interogarea exterioară nu va afişa nici o linie dacă este folosită opţiunea </a:t>
            </a:r>
            <a:r>
              <a:rPr lang="vi-VN" b="1" dirty="0" smtClean="0"/>
              <a:t>ALL</a:t>
            </a:r>
            <a:endParaRPr lang="vi-VN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vi-VN" b="1" dirty="0" smtClean="0"/>
              <a:t>Subinterogări multiple cu ANY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vi-VN" dirty="0" smtClean="0"/>
              <a:t>operatorul </a:t>
            </a:r>
            <a:r>
              <a:rPr lang="vi-VN" b="1" dirty="0"/>
              <a:t>&gt;ANY</a:t>
            </a:r>
            <a:r>
              <a:rPr lang="vi-VN" dirty="0" smtClean="0"/>
              <a:t> poate fi interpretat ca </a:t>
            </a:r>
            <a:r>
              <a:rPr lang="vi-VN" b="1" dirty="0" smtClean="0"/>
              <a:t>mai mare decât valoarea minimă </a:t>
            </a:r>
            <a:r>
              <a:rPr lang="vi-VN" dirty="0" smtClean="0"/>
              <a:t>din mulţimea de valori returnată de către subinterogare.</a:t>
            </a:r>
            <a:endParaRPr lang="en-US" dirty="0" smtClean="0"/>
          </a:p>
          <a:p>
            <a:r>
              <a:rPr lang="en-US" dirty="0" smtClean="0"/>
              <a:t>s</a:t>
            </a:r>
            <a:r>
              <a:rPr lang="vi-VN" dirty="0" smtClean="0"/>
              <a:t>imilar operatorul </a:t>
            </a:r>
            <a:r>
              <a:rPr lang="vi-VN" b="1" dirty="0"/>
              <a:t>&lt;ANY</a:t>
            </a:r>
            <a:r>
              <a:rPr lang="vi-VN" dirty="0" smtClean="0"/>
              <a:t> se poate interpreta ca </a:t>
            </a:r>
            <a:r>
              <a:rPr lang="vi-VN" b="1" dirty="0" smtClean="0"/>
              <a:t>mai mic decât valoarea maximă </a:t>
            </a:r>
            <a:r>
              <a:rPr lang="vi-VN" dirty="0" smtClean="0"/>
              <a:t>din mulţimea valorilor returnate către subinterogare</a:t>
            </a:r>
          </a:p>
          <a:p>
            <a:r>
              <a:rPr lang="vi-VN" dirty="0" smtClean="0"/>
              <a:t>Dacă una din valorile returnate de către interogarea interioară este nulă, interogarea exterioară poate afişa totuşi ceva.</a:t>
            </a:r>
            <a:endParaRPr lang="en-US" dirty="0" smtClean="0"/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Ex1:	</a:t>
            </a:r>
          </a:p>
          <a:p>
            <a:pPr>
              <a:buNone/>
            </a:pPr>
            <a:r>
              <a:rPr lang="en-US" b="1" dirty="0" smtClean="0"/>
              <a:t>SELECT * FROM employees</a:t>
            </a:r>
          </a:p>
          <a:p>
            <a:pPr>
              <a:buNone/>
            </a:pPr>
            <a:r>
              <a:rPr lang="en-US" b="1" dirty="0" smtClean="0"/>
              <a:t>WHERE salary &gt; ANY( SELECT salary FROM employees    WHERE </a:t>
            </a:r>
            <a:r>
              <a:rPr lang="en-US" b="1" dirty="0" err="1" smtClean="0"/>
              <a:t>manager_id</a:t>
            </a:r>
            <a:r>
              <a:rPr lang="en-US" b="1" dirty="0" smtClean="0"/>
              <a:t>&gt;120 )</a:t>
            </a:r>
          </a:p>
          <a:p>
            <a:endParaRPr lang="en-US" dirty="0" smtClean="0"/>
          </a:p>
          <a:p>
            <a:endParaRPr lang="vi-VN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">
  <a:themeElements>
    <a:clrScheme name="Flux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x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45</TotalTime>
  <Words>545</Words>
  <Application>Microsoft Office PowerPoint</Application>
  <PresentationFormat>Expunere pe ecran (4:3)</PresentationFormat>
  <Paragraphs>57</Paragraphs>
  <Slides>10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10</vt:i4>
      </vt:variant>
    </vt:vector>
  </HeadingPairs>
  <TitlesOfParts>
    <vt:vector size="11" baseType="lpstr">
      <vt:lpstr>Flux</vt:lpstr>
      <vt:lpstr>Subinterogari</vt:lpstr>
      <vt:lpstr>Diapozitivul 2</vt:lpstr>
      <vt:lpstr>Tipuri de subinterogari</vt:lpstr>
      <vt:lpstr> Subinterogări simple</vt:lpstr>
      <vt:lpstr>Diapozitivul 5</vt:lpstr>
      <vt:lpstr>Subinterogări multiple</vt:lpstr>
      <vt:lpstr>Subinterogări multiple cu operatorul IN</vt:lpstr>
      <vt:lpstr>Subinterogări multiple cu ALL</vt:lpstr>
      <vt:lpstr>Subinterogări multiple cu ANY</vt:lpstr>
      <vt:lpstr>In concluzie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Subinterogari</dc:title>
  <dc:creator>User</dc:creator>
  <cp:lastModifiedBy>User</cp:lastModifiedBy>
  <cp:revision>6</cp:revision>
  <dcterms:created xsi:type="dcterms:W3CDTF">2013-03-24T19:56:31Z</dcterms:created>
  <dcterms:modified xsi:type="dcterms:W3CDTF">2013-03-24T20:42:18Z</dcterms:modified>
</cp:coreProperties>
</file>